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0" r:id="rId4"/>
    <p:sldId id="267" r:id="rId5"/>
    <p:sldId id="268" r:id="rId6"/>
    <p:sldId id="269" r:id="rId7"/>
    <p:sldId id="270" r:id="rId8"/>
    <p:sldId id="271" r:id="rId9"/>
    <p:sldId id="266" r:id="rId10"/>
  </p:sldIdLst>
  <p:sldSz cx="18288000" cy="10287000"/>
  <p:notesSz cx="6858000" cy="9144000"/>
  <p:embeddedFontLst>
    <p:embeddedFont>
      <p:font typeface="Canva Sans Bold" panose="020B0604020202020204" charset="0"/>
      <p:regular r:id="rId12"/>
    </p:embeddedFont>
    <p:embeddedFont>
      <p:font typeface="Canva Sans Medium" panose="020B0604020202020204" charset="0"/>
      <p:regular r:id="rId13"/>
    </p:embeddedFont>
    <p:embeddedFont>
      <p:font typeface="Rustic Printe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B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41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CA15B-B997-44F5-A156-4DABB8E18D59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5CE8C-BB2B-4404-BFC1-69D2B001D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1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5CE8C-BB2B-4404-BFC1-69D2B001D5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9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project, we will use the following tech tools – our solution is written in Python and uses popular libraries to work with Spark and NoSQL database for graphs called neo4j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5CE8C-BB2B-4404-BFC1-69D2B001D5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7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E3AA-329F-4412-BCB9-B971670792EE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26AEB-DED8-4CC0-8B00-A3E59EB42A0C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A172D-B2FF-4EE5-A5EC-E56FDE7EA274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335D-780A-4BA2-9C54-F11A28140B1C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E08F9-5C7D-47A7-8E4A-07545DA403FA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F493-1847-48AC-8BF2-ABC48BEE3651}" type="datetime1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ACD8F-F5FB-4F13-9B47-2FC0E61879BD}" type="datetime1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5CD9-2AE7-4D07-8575-9DCC5D37B386}" type="datetime1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21C74-4EE6-443A-9F79-BC48E88DF76F}" type="datetime1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03A6-8E6D-4FED-B1A9-809860EE002A}" type="datetime1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A40D-3194-4EF2-9EE8-700DBE2C471A}" type="datetime1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F5B60-AD02-4508-B1C5-1259930393A0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jpeg"/><Relationship Id="rId21" Type="http://schemas.openxmlformats.org/officeDocument/2006/relationships/image" Target="../media/image19.sv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22.pn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26.jpe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36.svg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46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1763162" y="-789039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044801" y="9258300"/>
            <a:ext cx="5315394" cy="191354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30164">
            <a:off x="5322070" y="8801780"/>
            <a:ext cx="3550978" cy="3705954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50933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584336" y="-1920382"/>
            <a:ext cx="4623736" cy="3907057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36631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624977" y="-3611469"/>
            <a:ext cx="4567505" cy="4720935"/>
          </a:xfrm>
          <a:custGeom>
            <a:avLst/>
            <a:gdLst/>
            <a:ahLst/>
            <a:cxnLst/>
            <a:rect l="l" t="t" r="r" b="b"/>
            <a:pathLst>
              <a:path w="4567505" h="472093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924524" y="8931997"/>
            <a:ext cx="5331561" cy="3445521"/>
          </a:xfrm>
          <a:custGeom>
            <a:avLst/>
            <a:gdLst/>
            <a:ahLst/>
            <a:cxnLst/>
            <a:rect l="l" t="t" r="r" b="b"/>
            <a:pathLst>
              <a:path w="5331561" h="344552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513261" y="7125624"/>
            <a:ext cx="3869837" cy="4265352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0800000">
            <a:off x="9144000" y="-1365351"/>
            <a:ext cx="6660247" cy="2730701"/>
          </a:xfrm>
          <a:custGeom>
            <a:avLst/>
            <a:gdLst/>
            <a:ahLst/>
            <a:cxnLst/>
            <a:rect l="l" t="t" r="r" b="b"/>
            <a:pathLst>
              <a:path w="6660247" h="2730701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2611628">
            <a:off x="1608356" y="-1969747"/>
            <a:ext cx="4007991" cy="3041063"/>
          </a:xfrm>
          <a:custGeom>
            <a:avLst/>
            <a:gdLst/>
            <a:ahLst/>
            <a:cxnLst/>
            <a:rect l="l" t="t" r="r" b="b"/>
            <a:pathLst>
              <a:path w="4007991" h="3041063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76027" y="893445"/>
            <a:ext cx="10968440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600" spc="-3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Entity Linkage in Evolving Temporal Grap</a:t>
            </a:r>
            <a:r>
              <a:rPr lang="en-US" sz="9600" spc="-1133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hs</a:t>
            </a:r>
          </a:p>
        </p:txBody>
      </p:sp>
      <p:sp>
        <p:nvSpPr>
          <p:cNvPr id="15" name="Freeform 15"/>
          <p:cNvSpPr/>
          <p:nvPr/>
        </p:nvSpPr>
        <p:spPr>
          <a:xfrm rot="3600774">
            <a:off x="11604607" y="327363"/>
            <a:ext cx="2565742" cy="1449331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5" y="0"/>
                </a:lnTo>
                <a:lnTo>
                  <a:pt x="2770525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2507260" y="3858411"/>
            <a:ext cx="957591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Data Intensive Systems - </a:t>
            </a:r>
            <a:r>
              <a:rPr lang="en-US" sz="3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2024</a:t>
            </a:r>
            <a:endParaRPr lang="en-US" sz="32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Utrecht University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595959"/>
                </a:solidFill>
                <a:latin typeface="Arial" panose="020B0604020202020204" pitchFamily="34" charset="0"/>
              </a:rPr>
              <a:t>Group #15</a:t>
            </a:r>
            <a:endParaRPr lang="en-US" sz="3200" b="1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Instructor: </a:t>
            </a:r>
            <a:r>
              <a:rPr lang="en-US" sz="3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Prof. Yannis </a:t>
            </a:r>
            <a:r>
              <a:rPr lang="en-US" sz="3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Velegrakis</a:t>
            </a:r>
            <a:endParaRPr lang="en-US" sz="3200" b="0" dirty="0">
              <a:effectLst/>
            </a:endParaRPr>
          </a:p>
          <a:p>
            <a:br>
              <a:rPr lang="en-US" sz="3200" b="0" dirty="0">
                <a:effectLst/>
              </a:rPr>
            </a:br>
            <a:endParaRPr lang="en-US" sz="3200" dirty="0"/>
          </a:p>
        </p:txBody>
      </p:sp>
      <p:sp>
        <p:nvSpPr>
          <p:cNvPr id="17" name="Freeform 17"/>
          <p:cNvSpPr/>
          <p:nvPr/>
        </p:nvSpPr>
        <p:spPr>
          <a:xfrm rot="13660014">
            <a:off x="94629" y="2683925"/>
            <a:ext cx="2824535" cy="1390143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AF5E23-2679-0185-06B4-CF63BC3C53EB}"/>
              </a:ext>
            </a:extLst>
          </p:cNvPr>
          <p:cNvSpPr txBox="1"/>
          <p:nvPr/>
        </p:nvSpPr>
        <p:spPr>
          <a:xfrm>
            <a:off x="1940325" y="5843045"/>
            <a:ext cx="2439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Students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endParaRPr lang="en-US" sz="3200" b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2F15CF-7B51-DDAA-288B-C703D322F129}"/>
              </a:ext>
            </a:extLst>
          </p:cNvPr>
          <p:cNvSpPr txBox="1"/>
          <p:nvPr/>
        </p:nvSpPr>
        <p:spPr>
          <a:xfrm>
            <a:off x="6045557" y="8843938"/>
            <a:ext cx="31538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Bar Melinarskiy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02C0BF-5739-AD96-D97C-CCD3A7412F02}"/>
              </a:ext>
            </a:extLst>
          </p:cNvPr>
          <p:cNvSpPr txBox="1"/>
          <p:nvPr/>
        </p:nvSpPr>
        <p:spPr>
          <a:xfrm>
            <a:off x="1890064" y="8843938"/>
            <a:ext cx="23805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Alex Francis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03EDAF-2472-0C21-7218-67B36CFDC62B}"/>
              </a:ext>
            </a:extLst>
          </p:cNvPr>
          <p:cNvSpPr txBox="1"/>
          <p:nvPr/>
        </p:nvSpPr>
        <p:spPr>
          <a:xfrm>
            <a:off x="10492386" y="8887480"/>
            <a:ext cx="3304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Sofia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Bianchini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29" name="Picture 28" descr="A person standing in front of a fountain&#10;&#10;Description automatically generated">
            <a:extLst>
              <a:ext uri="{FF2B5EF4-FFF2-40B4-BE49-F238E27FC236}">
                <a16:creationId xmlns:a16="http://schemas.microsoft.com/office/drawing/2014/main" id="{10D930AF-2B6D-9FB6-1294-33F9B7698C0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5" t="24046" r="26991" b="24648"/>
          <a:stretch/>
        </p:blipFill>
        <p:spPr>
          <a:xfrm>
            <a:off x="6324600" y="6826321"/>
            <a:ext cx="2145143" cy="19105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4A43BF-EA3E-55E0-6C63-882D22BFD149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r="12589"/>
          <a:stretch/>
        </p:blipFill>
        <p:spPr>
          <a:xfrm>
            <a:off x="2094711" y="6753420"/>
            <a:ext cx="2145143" cy="19105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2331CA-6EBF-D091-4747-6F7E9D75020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3" b="9113"/>
          <a:stretch/>
        </p:blipFill>
        <p:spPr>
          <a:xfrm>
            <a:off x="10714807" y="6841625"/>
            <a:ext cx="2145143" cy="1910574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BA74BCA-A021-069C-25F0-10E74CF12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44805" y="602649"/>
            <a:ext cx="15280484" cy="111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9000" u="none" strike="noStrike" spc="-54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DATASETS </a:t>
            </a:r>
          </a:p>
        </p:txBody>
      </p:sp>
      <p:sp>
        <p:nvSpPr>
          <p:cNvPr id="5" name="Freeform 5"/>
          <p:cNvSpPr/>
          <p:nvPr/>
        </p:nvSpPr>
        <p:spPr>
          <a:xfrm>
            <a:off x="1411531" y="6150242"/>
            <a:ext cx="7625109" cy="3930298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9715730" y="6182762"/>
            <a:ext cx="7625109" cy="3930298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71600" y="2100420"/>
            <a:ext cx="7625109" cy="3930298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9" name="Freeform 9"/>
          <p:cNvSpPr/>
          <p:nvPr/>
        </p:nvSpPr>
        <p:spPr>
          <a:xfrm>
            <a:off x="9691286" y="1930891"/>
            <a:ext cx="7625109" cy="3930298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77023" y="2695545"/>
            <a:ext cx="3282909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 dirty="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01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18D58F0-9AB3-DB18-0E7E-2A9131A6D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698354"/>
              </p:ext>
            </p:extLst>
          </p:nvPr>
        </p:nvGraphicFramePr>
        <p:xfrm>
          <a:off x="2085790" y="3468253"/>
          <a:ext cx="6168931" cy="2360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2504">
                  <a:extLst>
                    <a:ext uri="{9D8B030D-6E8A-4147-A177-3AD203B41FA5}">
                      <a16:colId xmlns:a16="http://schemas.microsoft.com/office/drawing/2014/main" val="618920901"/>
                    </a:ext>
                  </a:extLst>
                </a:gridCol>
                <a:gridCol w="2186427">
                  <a:extLst>
                    <a:ext uri="{9D8B030D-6E8A-4147-A177-3AD203B41FA5}">
                      <a16:colId xmlns:a16="http://schemas.microsoft.com/office/drawing/2014/main" val="2497132745"/>
                    </a:ext>
                  </a:extLst>
                </a:gridCol>
              </a:tblGrid>
              <a:tr h="47218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403"/>
                  </a:ext>
                </a:extLst>
              </a:tr>
              <a:tr h="47218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of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145380"/>
                  </a:ext>
                </a:extLst>
              </a:tr>
              <a:tr h="47218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communities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60487"/>
                  </a:ext>
                </a:extLst>
              </a:tr>
              <a:tr h="47218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324905"/>
                  </a:ext>
                </a:extLst>
              </a:tr>
              <a:tr h="47218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Community size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48970"/>
                  </a:ext>
                </a:extLst>
              </a:tr>
            </a:tbl>
          </a:graphicData>
        </a:graphic>
      </p:graphicFrame>
      <p:sp>
        <p:nvSpPr>
          <p:cNvPr id="23" name="TextBox 11">
            <a:extLst>
              <a:ext uri="{FF2B5EF4-FFF2-40B4-BE49-F238E27FC236}">
                <a16:creationId xmlns:a16="http://schemas.microsoft.com/office/drawing/2014/main" id="{BCFD4E62-83EE-80EA-18E5-8E84710E492D}"/>
              </a:ext>
            </a:extLst>
          </p:cNvPr>
          <p:cNvSpPr txBox="1"/>
          <p:nvPr/>
        </p:nvSpPr>
        <p:spPr>
          <a:xfrm>
            <a:off x="2556720" y="2830108"/>
            <a:ext cx="6064300" cy="586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2800" b="1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Toy example – spatial  &amp; temporal similarity 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CCD030DA-DAC6-9F69-E83D-4C54BF81240E}"/>
              </a:ext>
            </a:extLst>
          </p:cNvPr>
          <p:cNvSpPr txBox="1"/>
          <p:nvPr/>
        </p:nvSpPr>
        <p:spPr>
          <a:xfrm>
            <a:off x="8768665" y="2494953"/>
            <a:ext cx="3282909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 dirty="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02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CA13249-DDEF-D54B-FE04-A01856708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849652"/>
              </p:ext>
            </p:extLst>
          </p:nvPr>
        </p:nvGraphicFramePr>
        <p:xfrm>
          <a:off x="10281783" y="3323922"/>
          <a:ext cx="6168931" cy="2360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2504">
                  <a:extLst>
                    <a:ext uri="{9D8B030D-6E8A-4147-A177-3AD203B41FA5}">
                      <a16:colId xmlns:a16="http://schemas.microsoft.com/office/drawing/2014/main" val="618920901"/>
                    </a:ext>
                  </a:extLst>
                </a:gridCol>
                <a:gridCol w="2186427">
                  <a:extLst>
                    <a:ext uri="{9D8B030D-6E8A-4147-A177-3AD203B41FA5}">
                      <a16:colId xmlns:a16="http://schemas.microsoft.com/office/drawing/2014/main" val="2497132745"/>
                    </a:ext>
                  </a:extLst>
                </a:gridCol>
              </a:tblGrid>
              <a:tr h="47218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403"/>
                  </a:ext>
                </a:extLst>
              </a:tr>
              <a:tr h="47218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of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145380"/>
                  </a:ext>
                </a:extLst>
              </a:tr>
              <a:tr h="47218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communities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60487"/>
                  </a:ext>
                </a:extLst>
              </a:tr>
              <a:tr h="47218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324905"/>
                  </a:ext>
                </a:extLst>
              </a:tr>
              <a:tr h="47218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Community size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48970"/>
                  </a:ext>
                </a:extLst>
              </a:tr>
            </a:tbl>
          </a:graphicData>
        </a:graphic>
      </p:graphicFrame>
      <p:sp>
        <p:nvSpPr>
          <p:cNvPr id="31" name="TextBox 11">
            <a:extLst>
              <a:ext uri="{FF2B5EF4-FFF2-40B4-BE49-F238E27FC236}">
                <a16:creationId xmlns:a16="http://schemas.microsoft.com/office/drawing/2014/main" id="{F8B4A2DD-AA61-D338-9D1A-A87ACABE2EA9}"/>
              </a:ext>
            </a:extLst>
          </p:cNvPr>
          <p:cNvSpPr txBox="1"/>
          <p:nvPr/>
        </p:nvSpPr>
        <p:spPr>
          <a:xfrm>
            <a:off x="10609285" y="2555476"/>
            <a:ext cx="6424797" cy="881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3200" b="1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Increase # of samples &amp; </a:t>
            </a:r>
          </a:p>
          <a:p>
            <a:pPr algn="ctr">
              <a:lnSpc>
                <a:spcPts val="2240"/>
              </a:lnSpc>
            </a:pPr>
            <a:r>
              <a:rPr lang="en-US" sz="3200" b="1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# communities</a:t>
            </a:r>
          </a:p>
          <a:p>
            <a:pPr algn="ctr">
              <a:lnSpc>
                <a:spcPts val="2240"/>
              </a:lnSpc>
            </a:pPr>
            <a:endParaRPr lang="en-US" sz="3200" b="1" dirty="0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ECDA4879-C2B0-C3CB-6551-CD3A194D6C5E}"/>
              </a:ext>
            </a:extLst>
          </p:cNvPr>
          <p:cNvSpPr txBox="1"/>
          <p:nvPr/>
        </p:nvSpPr>
        <p:spPr>
          <a:xfrm>
            <a:off x="844805" y="6776973"/>
            <a:ext cx="3282909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 dirty="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03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E916AF8-54A9-F5D3-CABF-F75999B5E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85108"/>
              </p:ext>
            </p:extLst>
          </p:nvPr>
        </p:nvGraphicFramePr>
        <p:xfrm>
          <a:off x="2101030" y="7528876"/>
          <a:ext cx="6168931" cy="2360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2504">
                  <a:extLst>
                    <a:ext uri="{9D8B030D-6E8A-4147-A177-3AD203B41FA5}">
                      <a16:colId xmlns:a16="http://schemas.microsoft.com/office/drawing/2014/main" val="618920901"/>
                    </a:ext>
                  </a:extLst>
                </a:gridCol>
                <a:gridCol w="2186427">
                  <a:extLst>
                    <a:ext uri="{9D8B030D-6E8A-4147-A177-3AD203B41FA5}">
                      <a16:colId xmlns:a16="http://schemas.microsoft.com/office/drawing/2014/main" val="2497132745"/>
                    </a:ext>
                  </a:extLst>
                </a:gridCol>
              </a:tblGrid>
              <a:tr h="4721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403"/>
                  </a:ext>
                </a:extLst>
              </a:tr>
              <a:tr h="47218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of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145380"/>
                  </a:ext>
                </a:extLst>
              </a:tr>
              <a:tr h="47218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communities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60487"/>
                  </a:ext>
                </a:extLst>
              </a:tr>
              <a:tr h="47218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324905"/>
                  </a:ext>
                </a:extLst>
              </a:tr>
              <a:tr h="47218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Community size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3-500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48970"/>
                  </a:ext>
                </a:extLst>
              </a:tr>
            </a:tbl>
          </a:graphicData>
        </a:graphic>
      </p:graphicFrame>
      <p:sp>
        <p:nvSpPr>
          <p:cNvPr id="34" name="TextBox 11">
            <a:extLst>
              <a:ext uri="{FF2B5EF4-FFF2-40B4-BE49-F238E27FC236}">
                <a16:creationId xmlns:a16="http://schemas.microsoft.com/office/drawing/2014/main" id="{D2F10678-DE3D-4076-9BFB-AA3C8474FBFD}"/>
              </a:ext>
            </a:extLst>
          </p:cNvPr>
          <p:cNvSpPr txBox="1"/>
          <p:nvPr/>
        </p:nvSpPr>
        <p:spPr>
          <a:xfrm>
            <a:off x="2890836" y="6899475"/>
            <a:ext cx="6064300" cy="586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2800" b="1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Increase  community size range</a:t>
            </a:r>
          </a:p>
          <a:p>
            <a:pPr algn="ctr">
              <a:lnSpc>
                <a:spcPts val="2240"/>
              </a:lnSpc>
            </a:pPr>
            <a:endParaRPr lang="en-US" sz="2800" b="1" dirty="0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  <p:sp>
        <p:nvSpPr>
          <p:cNvPr id="35" name="TextBox 16">
            <a:extLst>
              <a:ext uri="{FF2B5EF4-FFF2-40B4-BE49-F238E27FC236}">
                <a16:creationId xmlns:a16="http://schemas.microsoft.com/office/drawing/2014/main" id="{43A83705-667C-398F-486B-D097AEADF086}"/>
              </a:ext>
            </a:extLst>
          </p:cNvPr>
          <p:cNvSpPr txBox="1"/>
          <p:nvPr/>
        </p:nvSpPr>
        <p:spPr>
          <a:xfrm>
            <a:off x="8960785" y="6811005"/>
            <a:ext cx="3282909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 dirty="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04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F967963D-E51C-93F1-945E-C71F67844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098650"/>
              </p:ext>
            </p:extLst>
          </p:nvPr>
        </p:nvGraphicFramePr>
        <p:xfrm>
          <a:off x="10297023" y="7472446"/>
          <a:ext cx="6168931" cy="2360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2504">
                  <a:extLst>
                    <a:ext uri="{9D8B030D-6E8A-4147-A177-3AD203B41FA5}">
                      <a16:colId xmlns:a16="http://schemas.microsoft.com/office/drawing/2014/main" val="618920901"/>
                    </a:ext>
                  </a:extLst>
                </a:gridCol>
                <a:gridCol w="2186427">
                  <a:extLst>
                    <a:ext uri="{9D8B030D-6E8A-4147-A177-3AD203B41FA5}">
                      <a16:colId xmlns:a16="http://schemas.microsoft.com/office/drawing/2014/main" val="2497132745"/>
                    </a:ext>
                  </a:extLst>
                </a:gridCol>
              </a:tblGrid>
              <a:tr h="47218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403"/>
                  </a:ext>
                </a:extLst>
              </a:tr>
              <a:tr h="47218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of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145380"/>
                  </a:ext>
                </a:extLst>
              </a:tr>
              <a:tr h="47218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communities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60487"/>
                  </a:ext>
                </a:extLst>
              </a:tr>
              <a:tr h="47218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324905"/>
                  </a:ext>
                </a:extLst>
              </a:tr>
              <a:tr h="47218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Community size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3-5000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48970"/>
                  </a:ext>
                </a:extLst>
              </a:tr>
            </a:tbl>
          </a:graphicData>
        </a:graphic>
      </p:graphicFrame>
      <p:sp>
        <p:nvSpPr>
          <p:cNvPr id="37" name="TextBox 11">
            <a:extLst>
              <a:ext uri="{FF2B5EF4-FFF2-40B4-BE49-F238E27FC236}">
                <a16:creationId xmlns:a16="http://schemas.microsoft.com/office/drawing/2014/main" id="{7C4706B6-822D-9526-B057-F3D8092FF680}"/>
              </a:ext>
            </a:extLst>
          </p:cNvPr>
          <p:cNvSpPr txBox="1"/>
          <p:nvPr/>
        </p:nvSpPr>
        <p:spPr>
          <a:xfrm>
            <a:off x="10602239" y="6936897"/>
            <a:ext cx="6064300" cy="586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2800" b="1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Big dataset</a:t>
            </a:r>
          </a:p>
          <a:p>
            <a:pPr algn="ctr">
              <a:lnSpc>
                <a:spcPts val="2240"/>
              </a:lnSpc>
            </a:pPr>
            <a:endParaRPr lang="en-US" sz="2800" b="1" dirty="0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36982" y="1526745"/>
            <a:ext cx="7259909" cy="7233510"/>
          </a:xfrm>
          <a:custGeom>
            <a:avLst/>
            <a:gdLst/>
            <a:ahLst/>
            <a:cxnLst/>
            <a:rect l="l" t="t" r="r" b="b"/>
            <a:pathLst>
              <a:path w="7259909" h="7233510">
                <a:moveTo>
                  <a:pt x="0" y="0"/>
                </a:moveTo>
                <a:lnTo>
                  <a:pt x="7259909" y="0"/>
                </a:lnTo>
                <a:lnTo>
                  <a:pt x="7259909" y="7233510"/>
                </a:lnTo>
                <a:lnTo>
                  <a:pt x="0" y="7233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33297" y="1409700"/>
            <a:ext cx="9203582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TECHNOLOGIES USED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5150C1EB-E23E-D4E0-1380-DEF589FF6CB6}"/>
              </a:ext>
            </a:extLst>
          </p:cNvPr>
          <p:cNvSpPr/>
          <p:nvPr/>
        </p:nvSpPr>
        <p:spPr>
          <a:xfrm>
            <a:off x="2767159" y="7294384"/>
            <a:ext cx="3529538" cy="1682903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596A7674-A98D-00FF-F7C5-7AFF98D8683D}"/>
              </a:ext>
            </a:extLst>
          </p:cNvPr>
          <p:cNvSpPr/>
          <p:nvPr/>
        </p:nvSpPr>
        <p:spPr>
          <a:xfrm>
            <a:off x="2767159" y="5302074"/>
            <a:ext cx="3529538" cy="1684870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2"/>
                </a:lnTo>
                <a:lnTo>
                  <a:pt x="0" y="2751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46F3297-4AD0-2A4C-A7E1-0E6EC0DAF97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909" y="5667496"/>
            <a:ext cx="2542037" cy="954026"/>
          </a:xfrm>
          <a:prstGeom prst="rect">
            <a:avLst/>
          </a:prstGeom>
        </p:spPr>
      </p:pic>
      <p:pic>
        <p:nvPicPr>
          <p:cNvPr id="19" name="Picture 18" descr="A logo with a star&#10;&#10;Description automatically generated">
            <a:extLst>
              <a:ext uri="{FF2B5EF4-FFF2-40B4-BE49-F238E27FC236}">
                <a16:creationId xmlns:a16="http://schemas.microsoft.com/office/drawing/2014/main" id="{8C6352B2-02E7-39F8-59BD-8BA5A82CD33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1739">
                        <a14:foregroundMark x1="91739" y1="34778" x2="91739" y2="34778"/>
                        <a14:foregroundMark x1="12065" y1="51000" x2="12065" y2="51000"/>
                        <a14:foregroundMark x1="22935" y1="64778" x2="22935" y2="64778"/>
                        <a14:foregroundMark x1="43478" y1="65333" x2="43478" y2="65333"/>
                        <a14:foregroundMark x1="61087" y1="57889" x2="61087" y2="57889"/>
                        <a14:foregroundMark x1="70543" y1="58111" x2="70543" y2="5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46" b="21866"/>
          <a:stretch/>
        </p:blipFill>
        <p:spPr>
          <a:xfrm>
            <a:off x="3164998" y="7220528"/>
            <a:ext cx="3042347" cy="1656772"/>
          </a:xfrm>
          <a:prstGeom prst="rect">
            <a:avLst/>
          </a:prstGeom>
        </p:spPr>
      </p:pic>
      <p:sp>
        <p:nvSpPr>
          <p:cNvPr id="24" name="Freeform 6">
            <a:extLst>
              <a:ext uri="{FF2B5EF4-FFF2-40B4-BE49-F238E27FC236}">
                <a16:creationId xmlns:a16="http://schemas.microsoft.com/office/drawing/2014/main" id="{07A1E058-8349-00CF-DDB0-A71BE5B96855}"/>
              </a:ext>
            </a:extLst>
          </p:cNvPr>
          <p:cNvSpPr/>
          <p:nvPr/>
        </p:nvSpPr>
        <p:spPr>
          <a:xfrm>
            <a:off x="2714250" y="3388526"/>
            <a:ext cx="3529538" cy="1682903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23" name="Picture 22" descr="A logo with a snake&#10;&#10;Description automatically generated">
            <a:extLst>
              <a:ext uri="{FF2B5EF4-FFF2-40B4-BE49-F238E27FC236}">
                <a16:creationId xmlns:a16="http://schemas.microsoft.com/office/drawing/2014/main" id="{75E31D58-45CE-45B5-FBEA-87CC4DC75E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000" b="94667" l="10000" r="90000">
                        <a14:foregroundMark x1="53500" y1="7333" x2="53500" y2="7333"/>
                        <a14:foregroundMark x1="20000" y1="85000" x2="20000" y2="85000"/>
                        <a14:foregroundMark x1="20000" y1="78000" x2="19500" y2="85000"/>
                        <a14:foregroundMark x1="31500" y1="80667" x2="31500" y2="80667"/>
                        <a14:foregroundMark x1="35250" y1="94667" x2="35250" y2="94667"/>
                        <a14:foregroundMark x1="43500" y1="73333" x2="43500" y2="73333"/>
                        <a14:foregroundMark x1="45750" y1="74333" x2="45750" y2="74333"/>
                        <a14:foregroundMark x1="50500" y1="73667" x2="50500" y2="73667"/>
                        <a14:foregroundMark x1="62000" y1="76667" x2="62000" y2="76667"/>
                        <a14:foregroundMark x1="79250" y1="76667" x2="79250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119" y="3435463"/>
            <a:ext cx="2209800" cy="1657349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6524C17-95C9-7D0C-E51E-80983C4D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43F40-7B7A-5669-9843-B0EA9FF30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CF0B9F8-BD1D-FFA7-B943-AAC3EF5B6ED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marL="0" lvl="0" indent="0" algn="ctr"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Extract similar groups</a:t>
            </a:r>
            <a:endParaRPr lang="en-US" sz="1800" b="1" u="none" strike="noStrike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1197225-7E49-9734-BF26-FE918A00D44D}"/>
              </a:ext>
            </a:extLst>
          </p:cNvPr>
          <p:cNvSpPr txBox="1"/>
          <p:nvPr/>
        </p:nvSpPr>
        <p:spPr>
          <a:xfrm>
            <a:off x="2866363" y="831024"/>
            <a:ext cx="13254103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SOLUTION GENERAL STEPS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64ECA5-D57D-9181-AD84-C992EA36075C}"/>
              </a:ext>
            </a:extLst>
          </p:cNvPr>
          <p:cNvGrpSpPr/>
          <p:nvPr/>
        </p:nvGrpSpPr>
        <p:grpSpPr>
          <a:xfrm>
            <a:off x="1371600" y="3695698"/>
            <a:ext cx="4202095" cy="2295742"/>
            <a:chOff x="1535043" y="3848099"/>
            <a:chExt cx="3710922" cy="1684869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1D617AC4-2FE3-C30E-B4B3-6FFC794F46D1}"/>
                </a:ext>
              </a:extLst>
            </p:cNvPr>
            <p:cNvSpPr/>
            <p:nvPr/>
          </p:nvSpPr>
          <p:spPr>
            <a:xfrm>
              <a:off x="1629184" y="3848099"/>
              <a:ext cx="3529538" cy="1684869"/>
            </a:xfrm>
            <a:custGeom>
              <a:avLst/>
              <a:gdLst/>
              <a:ahLst/>
              <a:cxnLst/>
              <a:rect l="l" t="t" r="r" b="b"/>
              <a:pathLst>
                <a:path w="5416306" h="2751671">
                  <a:moveTo>
                    <a:pt x="0" y="0"/>
                  </a:moveTo>
                  <a:lnTo>
                    <a:pt x="5416306" y="0"/>
                  </a:lnTo>
                  <a:lnTo>
                    <a:pt x="5416306" y="2751672"/>
                  </a:lnTo>
                  <a:lnTo>
                    <a:pt x="0" y="275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5054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22">
              <a:extLst>
                <a:ext uri="{FF2B5EF4-FFF2-40B4-BE49-F238E27FC236}">
                  <a16:creationId xmlns:a16="http://schemas.microsoft.com/office/drawing/2014/main" id="{EA3B71D2-6ECF-406F-E8ED-CAFB35AA482D}"/>
                </a:ext>
              </a:extLst>
            </p:cNvPr>
            <p:cNvSpPr txBox="1"/>
            <p:nvPr/>
          </p:nvSpPr>
          <p:spPr>
            <a:xfrm>
              <a:off x="1535043" y="4085788"/>
              <a:ext cx="3710922" cy="8131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3600" b="1" u="none" strike="noStrike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Generate 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3600" b="1" u="none" strike="noStrike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datasets</a:t>
              </a:r>
            </a:p>
          </p:txBody>
        </p:sp>
      </p:grpSp>
      <p:sp>
        <p:nvSpPr>
          <p:cNvPr id="8" name="Freeform 6">
            <a:extLst>
              <a:ext uri="{FF2B5EF4-FFF2-40B4-BE49-F238E27FC236}">
                <a16:creationId xmlns:a16="http://schemas.microsoft.com/office/drawing/2014/main" id="{10A8A94D-6C24-020B-CACF-CA9AD832EB09}"/>
              </a:ext>
            </a:extLst>
          </p:cNvPr>
          <p:cNvSpPr/>
          <p:nvPr/>
        </p:nvSpPr>
        <p:spPr>
          <a:xfrm>
            <a:off x="7063389" y="3762158"/>
            <a:ext cx="4026253" cy="2295742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0D45B53F-0D19-AE8E-7FD5-A298F1B1D2BE}"/>
              </a:ext>
            </a:extLst>
          </p:cNvPr>
          <p:cNvSpPr txBox="1"/>
          <p:nvPr/>
        </p:nvSpPr>
        <p:spPr>
          <a:xfrm>
            <a:off x="7221054" y="3979345"/>
            <a:ext cx="3710922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preprocessing pipeline</a:t>
            </a:r>
            <a:endParaRPr lang="en-US" sz="3600" b="1" u="none" strike="noStrike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4AA9521C-4445-8657-C5FD-F6107DD343A6}"/>
              </a:ext>
            </a:extLst>
          </p:cNvPr>
          <p:cNvSpPr txBox="1"/>
          <p:nvPr/>
        </p:nvSpPr>
        <p:spPr>
          <a:xfrm>
            <a:off x="1527011" y="3186357"/>
            <a:ext cx="3710922" cy="38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4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nva Sans Bold"/>
                <a:sym typeface="Canva Sans Bold"/>
              </a:rPr>
              <a:t>Step 1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4B30F4D9-C5B1-FF3C-29A0-2AE7E21A2C0B}"/>
              </a:ext>
            </a:extLst>
          </p:cNvPr>
          <p:cNvSpPr txBox="1"/>
          <p:nvPr/>
        </p:nvSpPr>
        <p:spPr>
          <a:xfrm>
            <a:off x="6832341" y="3162300"/>
            <a:ext cx="3710922" cy="38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chemeClr val="accent1">
                    <a:lumMod val="7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2</a:t>
            </a:r>
          </a:p>
        </p:txBody>
      </p:sp>
      <p:pic>
        <p:nvPicPr>
          <p:cNvPr id="15" name="Graphic 14" descr="Arrow Right with solid fill">
            <a:extLst>
              <a:ext uri="{FF2B5EF4-FFF2-40B4-BE49-F238E27FC236}">
                <a16:creationId xmlns:a16="http://schemas.microsoft.com/office/drawing/2014/main" id="{7CBC0492-2A81-E36C-5DEA-23236557E9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61508" y="4187860"/>
            <a:ext cx="1231108" cy="1231108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0219FFE9-3766-6FF6-8CB9-6E2499B22EA4}"/>
              </a:ext>
            </a:extLst>
          </p:cNvPr>
          <p:cNvSpPr/>
          <p:nvPr/>
        </p:nvSpPr>
        <p:spPr>
          <a:xfrm>
            <a:off x="3037136" y="7351502"/>
            <a:ext cx="4026253" cy="2295742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ECDFEF89-3C68-66BF-A99E-A01EFA334C72}"/>
              </a:ext>
            </a:extLst>
          </p:cNvPr>
          <p:cNvSpPr txBox="1"/>
          <p:nvPr/>
        </p:nvSpPr>
        <p:spPr>
          <a:xfrm>
            <a:off x="3194801" y="7568689"/>
            <a:ext cx="3710922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</a:t>
            </a:r>
          </a:p>
          <a:p>
            <a:pPr algn="ctr">
              <a:spcBef>
                <a:spcPct val="0"/>
              </a:spcBef>
            </a:pPr>
            <a:r>
              <a:rPr lang="en-US" sz="3600" b="1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evaluation</a:t>
            </a:r>
          </a:p>
          <a:p>
            <a:pPr marL="0" lvl="0" indent="0" algn="ctr">
              <a:spcBef>
                <a:spcPct val="0"/>
              </a:spcBef>
            </a:pPr>
            <a:endParaRPr lang="en-US" sz="3600" b="1" u="none" strike="noStrike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8F17AD42-8951-42D5-8534-49695493295F}"/>
              </a:ext>
            </a:extLst>
          </p:cNvPr>
          <p:cNvSpPr txBox="1"/>
          <p:nvPr/>
        </p:nvSpPr>
        <p:spPr>
          <a:xfrm>
            <a:off x="2806088" y="6751644"/>
            <a:ext cx="3710922" cy="38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chemeClr val="accent1">
                    <a:lumMod val="7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4</a:t>
            </a:r>
          </a:p>
        </p:txBody>
      </p:sp>
      <p:pic>
        <p:nvPicPr>
          <p:cNvPr id="19" name="Graphic 18" descr="Arrow Right with solid fill">
            <a:extLst>
              <a:ext uri="{FF2B5EF4-FFF2-40B4-BE49-F238E27FC236}">
                <a16:creationId xmlns:a16="http://schemas.microsoft.com/office/drawing/2014/main" id="{CA471804-6A44-4670-0D19-823D801A51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35255" y="7777204"/>
            <a:ext cx="1231108" cy="12311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4581C07-9A24-9C60-0B01-B5B6FB1D56BA}"/>
              </a:ext>
            </a:extLst>
          </p:cNvPr>
          <p:cNvGrpSpPr/>
          <p:nvPr/>
        </p:nvGrpSpPr>
        <p:grpSpPr>
          <a:xfrm>
            <a:off x="13122968" y="3747841"/>
            <a:ext cx="4202095" cy="2295742"/>
            <a:chOff x="1611506" y="3848099"/>
            <a:chExt cx="3710922" cy="1684869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87B3A898-E9EA-1BDA-D95A-65F51524EA3E}"/>
                </a:ext>
              </a:extLst>
            </p:cNvPr>
            <p:cNvSpPr/>
            <p:nvPr/>
          </p:nvSpPr>
          <p:spPr>
            <a:xfrm>
              <a:off x="1629184" y="3848099"/>
              <a:ext cx="3529538" cy="1684869"/>
            </a:xfrm>
            <a:custGeom>
              <a:avLst/>
              <a:gdLst/>
              <a:ahLst/>
              <a:cxnLst/>
              <a:rect l="l" t="t" r="r" b="b"/>
              <a:pathLst>
                <a:path w="5416306" h="2751671">
                  <a:moveTo>
                    <a:pt x="0" y="0"/>
                  </a:moveTo>
                  <a:lnTo>
                    <a:pt x="5416306" y="0"/>
                  </a:lnTo>
                  <a:lnTo>
                    <a:pt x="5416306" y="2751672"/>
                  </a:lnTo>
                  <a:lnTo>
                    <a:pt x="0" y="275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5054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2">
              <a:extLst>
                <a:ext uri="{FF2B5EF4-FFF2-40B4-BE49-F238E27FC236}">
                  <a16:creationId xmlns:a16="http://schemas.microsoft.com/office/drawing/2014/main" id="{9D797149-83B4-64CB-2A2A-9C699E0E6733}"/>
                </a:ext>
              </a:extLst>
            </p:cNvPr>
            <p:cNvSpPr txBox="1"/>
            <p:nvPr/>
          </p:nvSpPr>
          <p:spPr>
            <a:xfrm>
              <a:off x="1611506" y="4188355"/>
              <a:ext cx="3710922" cy="8131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3600" b="1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Extract similar groups</a:t>
              </a:r>
              <a:endParaRPr lang="en-US" sz="3600" b="1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</p:grpSp>
      <p:sp>
        <p:nvSpPr>
          <p:cNvPr id="27" name="TextBox 24">
            <a:extLst>
              <a:ext uri="{FF2B5EF4-FFF2-40B4-BE49-F238E27FC236}">
                <a16:creationId xmlns:a16="http://schemas.microsoft.com/office/drawing/2014/main" id="{6671387D-7C90-2CE3-4047-E818ECEF55A4}"/>
              </a:ext>
            </a:extLst>
          </p:cNvPr>
          <p:cNvSpPr txBox="1"/>
          <p:nvPr/>
        </p:nvSpPr>
        <p:spPr>
          <a:xfrm>
            <a:off x="13191795" y="3238500"/>
            <a:ext cx="3710922" cy="38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4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nva Sans Bold"/>
                <a:sym typeface="Canva Sans Bold"/>
              </a:rPr>
              <a:t>Step 3</a:t>
            </a:r>
          </a:p>
        </p:txBody>
      </p:sp>
      <p:pic>
        <p:nvPicPr>
          <p:cNvPr id="28" name="Graphic 27" descr="Arrow Right with solid fill">
            <a:extLst>
              <a:ext uri="{FF2B5EF4-FFF2-40B4-BE49-F238E27FC236}">
                <a16:creationId xmlns:a16="http://schemas.microsoft.com/office/drawing/2014/main" id="{669D9FC7-85EE-D870-FED1-0AAF5812B5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53005" y="4228015"/>
            <a:ext cx="1231108" cy="12311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159854-C442-0EE9-65BB-73D96232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23863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53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CEC4C-4C29-C2D2-2D43-9900D3143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0F88465-FE18-640C-6BDC-97F52277D64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1F04A23-AA2E-1DC7-3AEE-DF4DD6EB7F35}"/>
              </a:ext>
            </a:extLst>
          </p:cNvPr>
          <p:cNvSpPr txBox="1"/>
          <p:nvPr/>
        </p:nvSpPr>
        <p:spPr>
          <a:xfrm>
            <a:off x="152400" y="190500"/>
            <a:ext cx="16987904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ADJACENCY MATRIX - TOY EXAMPLE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15C6AAF-F77A-1CC1-6DC1-C6ACD0A7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A72746EE-6B03-6F6A-66C8-A8E23440A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76"/>
          <a:stretch/>
        </p:blipFill>
        <p:spPr>
          <a:xfrm>
            <a:off x="250668" y="1438470"/>
            <a:ext cx="17786664" cy="355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71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3D97B-3FEB-1D3A-E557-EC061B897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C145FB-8DBF-A030-98D9-3393468F8E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6DC9134-A55E-16A7-EC0A-52DCDA4D2530}"/>
              </a:ext>
            </a:extLst>
          </p:cNvPr>
          <p:cNvSpPr txBox="1"/>
          <p:nvPr/>
        </p:nvSpPr>
        <p:spPr>
          <a:xfrm>
            <a:off x="152400" y="190500"/>
            <a:ext cx="16987904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ADJACENCY MATRIX - TOY EXAMPLE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C406882-39D6-3E75-4EB1-07D8B751F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8" y="1438470"/>
            <a:ext cx="17786664" cy="629635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7AC513-28D7-7F8E-5A18-B518F389D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1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5F52C-1B22-BBE2-BAC3-5560C0B3C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EFBDD0C-4E2B-1972-6FF9-A1CD4BC887C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C78D69C-A757-076E-80F5-CEE0A85BDE0B}"/>
              </a:ext>
            </a:extLst>
          </p:cNvPr>
          <p:cNvSpPr txBox="1"/>
          <p:nvPr/>
        </p:nvSpPr>
        <p:spPr>
          <a:xfrm>
            <a:off x="152400" y="190500"/>
            <a:ext cx="16987904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ADJACENCY MATRIX - TOY EXAMPLE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2B36BD0-D7BA-CFCC-4A10-D8C0F8814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8" y="1438470"/>
            <a:ext cx="15294132" cy="541401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46C305-66C5-F0C0-98C1-93445E99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1999A4-FFAA-F62A-63E2-CF367C7C7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849134"/>
              </p:ext>
            </p:extLst>
          </p:nvPr>
        </p:nvGraphicFramePr>
        <p:xfrm>
          <a:off x="609600" y="6969541"/>
          <a:ext cx="5486400" cy="320040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53169951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61550176"/>
                    </a:ext>
                  </a:extLst>
                </a:gridCol>
              </a:tblGrid>
              <a:tr h="4069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Communities 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similarity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713374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+ 2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57721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+ 3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695878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+ 4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361048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 + 3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196029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 + 4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665517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 + 4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023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082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A5894-640B-5674-0EEC-859EFF9FB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8ADF73A-63D9-A95D-3D50-B871B4182B7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7A1F431-8D8D-9087-06C9-D5DAE21EF558}"/>
              </a:ext>
            </a:extLst>
          </p:cNvPr>
          <p:cNvSpPr txBox="1"/>
          <p:nvPr/>
        </p:nvSpPr>
        <p:spPr>
          <a:xfrm>
            <a:off x="152400" y="190500"/>
            <a:ext cx="16987904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ADJACENCY MATRIX - TOY EXAMPLE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8543DCE-41AE-CF3B-3E1E-BBA6DAF8B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8" y="1438470"/>
            <a:ext cx="15294132" cy="541401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A95E992-B25A-631E-5B4C-1F6DA123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22C8484-FF90-812E-639E-FEB4EE602B26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6969541"/>
          <a:ext cx="5486400" cy="320040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53169951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61550176"/>
                    </a:ext>
                  </a:extLst>
                </a:gridCol>
              </a:tblGrid>
              <a:tr h="4069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Communities 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similarity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713374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+ 2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57721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+ 3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695878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+ 4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361048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 + 3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196029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 + 4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665517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 + 4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02301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1460FF8-D314-B462-F030-7A0C7164C0ED}"/>
              </a:ext>
            </a:extLst>
          </p:cNvPr>
          <p:cNvSpPr/>
          <p:nvPr/>
        </p:nvSpPr>
        <p:spPr>
          <a:xfrm>
            <a:off x="12039600" y="1438470"/>
            <a:ext cx="3810000" cy="5531071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15533-1721-97A7-EF13-1603AE2AB635}"/>
              </a:ext>
            </a:extLst>
          </p:cNvPr>
          <p:cNvSpPr/>
          <p:nvPr/>
        </p:nvSpPr>
        <p:spPr>
          <a:xfrm>
            <a:off x="152400" y="1485900"/>
            <a:ext cx="11734800" cy="536658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40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1763162" y="-789039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044801" y="9258300"/>
            <a:ext cx="5315394" cy="191354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819429" y="2033392"/>
            <a:ext cx="8648411" cy="6220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5866"/>
              </a:lnSpc>
            </a:pPr>
            <a:r>
              <a:rPr lang="en-US" sz="18888" spc="-1133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THANK</a:t>
            </a:r>
          </a:p>
          <a:p>
            <a:pPr marL="0" lvl="0" indent="0" algn="ctr">
              <a:lnSpc>
                <a:spcPts val="15866"/>
              </a:lnSpc>
            </a:pPr>
            <a:r>
              <a:rPr lang="en-US" sz="18888" spc="-1133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YOU FOR LISTENING!</a:t>
            </a:r>
          </a:p>
        </p:txBody>
      </p:sp>
      <p:sp>
        <p:nvSpPr>
          <p:cNvPr id="6" name="Freeform 6"/>
          <p:cNvSpPr/>
          <p:nvPr/>
        </p:nvSpPr>
        <p:spPr>
          <a:xfrm rot="2830164">
            <a:off x="5322070" y="8801780"/>
            <a:ext cx="3550978" cy="3705954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950933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584336" y="-1920382"/>
            <a:ext cx="4623736" cy="3907057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6631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624977" y="-3611469"/>
            <a:ext cx="4567505" cy="4720935"/>
          </a:xfrm>
          <a:custGeom>
            <a:avLst/>
            <a:gdLst/>
            <a:ahLst/>
            <a:cxnLst/>
            <a:rect l="l" t="t" r="r" b="b"/>
            <a:pathLst>
              <a:path w="4567505" h="472093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924524" y="8931997"/>
            <a:ext cx="5331561" cy="3445521"/>
          </a:xfrm>
          <a:custGeom>
            <a:avLst/>
            <a:gdLst/>
            <a:ahLst/>
            <a:cxnLst/>
            <a:rect l="l" t="t" r="r" b="b"/>
            <a:pathLst>
              <a:path w="5331561" h="344552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513261" y="7125624"/>
            <a:ext cx="3869837" cy="4265352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0800000">
            <a:off x="9144000" y="-1365351"/>
            <a:ext cx="6660247" cy="2730701"/>
          </a:xfrm>
          <a:custGeom>
            <a:avLst/>
            <a:gdLst/>
            <a:ahLst/>
            <a:cxnLst/>
            <a:rect l="l" t="t" r="r" b="b"/>
            <a:pathLst>
              <a:path w="6660247" h="2730701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2611628">
            <a:off x="1608356" y="-1969747"/>
            <a:ext cx="4007991" cy="3041063"/>
          </a:xfrm>
          <a:custGeom>
            <a:avLst/>
            <a:gdLst/>
            <a:ahLst/>
            <a:cxnLst/>
            <a:rect l="l" t="t" r="r" b="b"/>
            <a:pathLst>
              <a:path w="4007991" h="3041063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3439542">
            <a:off x="12939611" y="2192731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7235282">
            <a:off x="2374861" y="6581223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Freeform 17"/>
          <p:cNvSpPr/>
          <p:nvPr/>
        </p:nvSpPr>
        <p:spPr>
          <a:xfrm flipH="1">
            <a:off x="4270593" y="2757734"/>
            <a:ext cx="1198548" cy="1291578"/>
          </a:xfrm>
          <a:custGeom>
            <a:avLst/>
            <a:gdLst/>
            <a:ahLst/>
            <a:cxnLst/>
            <a:rect l="l" t="t" r="r" b="b"/>
            <a:pathLst>
              <a:path w="1198548" h="1291578">
                <a:moveTo>
                  <a:pt x="1198548" y="0"/>
                </a:moveTo>
                <a:lnTo>
                  <a:pt x="0" y="0"/>
                </a:lnTo>
                <a:lnTo>
                  <a:pt x="0" y="1291578"/>
                </a:lnTo>
                <a:lnTo>
                  <a:pt x="1198548" y="1291578"/>
                </a:lnTo>
                <a:lnTo>
                  <a:pt x="1198548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3642657" y="6511304"/>
            <a:ext cx="1140143" cy="1228640"/>
          </a:xfrm>
          <a:custGeom>
            <a:avLst/>
            <a:gdLst/>
            <a:ahLst/>
            <a:cxnLst/>
            <a:rect l="l" t="t" r="r" b="b"/>
            <a:pathLst>
              <a:path w="1140143" h="1228640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3D09823-9960-6813-F33D-4EA79D91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272</Words>
  <Application>Microsoft Office PowerPoint</Application>
  <PresentationFormat>Custom</PresentationFormat>
  <Paragraphs>119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Canva Sans Medium</vt:lpstr>
      <vt:lpstr>Canva Sans Bold</vt:lpstr>
      <vt:lpstr>Calibri</vt:lpstr>
      <vt:lpstr>Rustic Printed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Organic Group Project Presentation</dc:title>
  <cp:lastModifiedBy>Melinarskiy, B. (Bar)</cp:lastModifiedBy>
  <cp:revision>26</cp:revision>
  <dcterms:created xsi:type="dcterms:W3CDTF">2006-08-16T00:00:00Z</dcterms:created>
  <dcterms:modified xsi:type="dcterms:W3CDTF">2024-10-24T22:40:29Z</dcterms:modified>
  <dc:identifier>DAGUYIRfmGA</dc:identifier>
</cp:coreProperties>
</file>